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595B"/>
    <a:srgbClr val="72B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8"/>
    <p:restoredTop sz="96327"/>
  </p:normalViewPr>
  <p:slideViewPr>
    <p:cSldViewPr snapToGrid="0" snapToObjects="1">
      <p:cViewPr varScale="1">
        <p:scale>
          <a:sx n="110" d="100"/>
          <a:sy n="110" d="100"/>
        </p:scale>
        <p:origin x="108" y="4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407A17B-D744-CF4F-85D6-C55A7B8C24D7}"/>
              </a:ext>
            </a:extLst>
          </p:cNvPr>
          <p:cNvSpPr/>
          <p:nvPr userDrawn="1"/>
        </p:nvSpPr>
        <p:spPr>
          <a:xfrm>
            <a:off x="0" y="0"/>
            <a:ext cx="12192000" cy="323681"/>
          </a:xfrm>
          <a:prstGeom prst="rect">
            <a:avLst/>
          </a:prstGeom>
          <a:solidFill>
            <a:srgbClr val="72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99124C5-290D-B840-8130-80F354EF4EBE}"/>
              </a:ext>
            </a:extLst>
          </p:cNvPr>
          <p:cNvSpPr/>
          <p:nvPr userDrawn="1"/>
        </p:nvSpPr>
        <p:spPr>
          <a:xfrm>
            <a:off x="0" y="6186361"/>
            <a:ext cx="12192000" cy="675685"/>
          </a:xfrm>
          <a:prstGeom prst="rect">
            <a:avLst/>
          </a:prstGeom>
          <a:solidFill>
            <a:srgbClr val="72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err="1">
                <a:latin typeface="Futura LT Medium" pitchFamily="2" charset="77"/>
              </a:rPr>
              <a:t>Good</a:t>
            </a:r>
            <a:r>
              <a:rPr lang="de-DE" sz="1600" b="1" dirty="0">
                <a:latin typeface="Futura LT Medium" pitchFamily="2" charset="77"/>
              </a:rPr>
              <a:t> Future </a:t>
            </a:r>
            <a:r>
              <a:rPr lang="de-DE" sz="1600" b="1" dirty="0" err="1">
                <a:latin typeface="Futura LT Medium" pitchFamily="2" charset="77"/>
              </a:rPr>
              <a:t>and</a:t>
            </a:r>
            <a:r>
              <a:rPr lang="de-DE" sz="1600" b="1" dirty="0">
                <a:latin typeface="Futura LT Medium" pitchFamily="2" charset="77"/>
              </a:rPr>
              <a:t> Hope Deutschland e.V., Eichgartenstraße 16, 72768 Reutlingen     email: </a:t>
            </a:r>
            <a:r>
              <a:rPr lang="de-DE" sz="1600" b="1" dirty="0" err="1">
                <a:latin typeface="Futura LT Medium" pitchFamily="2" charset="77"/>
              </a:rPr>
              <a:t>info@gfah.eu</a:t>
            </a:r>
            <a:endParaRPr lang="de-DE" sz="1600" b="1" dirty="0">
              <a:latin typeface="Futura LT Medium" pitchFamily="2" charset="77"/>
            </a:endParaRPr>
          </a:p>
          <a:p>
            <a:pPr algn="ctr"/>
            <a:r>
              <a:rPr lang="de-DE" sz="1200" b="1" dirty="0">
                <a:latin typeface="Futura LT Medium" pitchFamily="2" charset="77"/>
              </a:rPr>
              <a:t>Bankverbindung:</a:t>
            </a:r>
            <a:r>
              <a:rPr lang="de-DE" sz="1200" dirty="0">
                <a:latin typeface="Futura LT Medium" pitchFamily="2" charset="77"/>
              </a:rPr>
              <a:t> Volksbank Reutlingen  </a:t>
            </a:r>
            <a:r>
              <a:rPr lang="de-DE" sz="1200" b="1" dirty="0">
                <a:latin typeface="Futura LT Medium" pitchFamily="2" charset="77"/>
              </a:rPr>
              <a:t>IBAN:</a:t>
            </a:r>
            <a:r>
              <a:rPr lang="de-DE" sz="1200" dirty="0">
                <a:latin typeface="Futura LT Medium" pitchFamily="2" charset="77"/>
              </a:rPr>
              <a:t> DE43 6409 0100 0464 1300 00  </a:t>
            </a:r>
            <a:r>
              <a:rPr lang="de-DE" sz="1200" b="1" dirty="0">
                <a:latin typeface="Futura LT Medium" pitchFamily="2" charset="77"/>
              </a:rPr>
              <a:t>BIC:</a:t>
            </a:r>
            <a:r>
              <a:rPr lang="de-DE" sz="1200" dirty="0">
                <a:latin typeface="Futura LT Medium" pitchFamily="2" charset="77"/>
              </a:rPr>
              <a:t> VBRTDE6RXXX</a:t>
            </a:r>
            <a:endParaRPr lang="de-DE" sz="1800" dirty="0">
              <a:latin typeface="Futura LT Medium" pitchFamily="2" charset="77"/>
            </a:endParaRPr>
          </a:p>
        </p:txBody>
      </p:sp>
    </p:spTree>
    <p:extLst>
      <p:ext uri="{BB962C8B-B14F-4D97-AF65-F5344CB8AC3E}">
        <p14:creationId xmlns:p14="http://schemas.microsoft.com/office/powerpoint/2010/main" val="3207242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F74FD-2DAF-634E-A3D6-F702BF7BF2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639570-E448-B549-AD57-0CC65ABC94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8614AF-D637-BE41-A339-A449FEB3696A}"/>
              </a:ext>
            </a:extLst>
          </p:cNvPr>
          <p:cNvSpPr>
            <a:spLocks noGrp="1"/>
          </p:cNvSpPr>
          <p:nvPr>
            <p:ph type="dt" sz="half" idx="10"/>
          </p:nvPr>
        </p:nvSpPr>
        <p:spPr/>
        <p:txBody>
          <a:bodyPr/>
          <a:lstStyle/>
          <a:p>
            <a:fld id="{8B195A56-47CA-5D46-8A12-66F57B12D82F}" type="datetimeFigureOut">
              <a:rPr lang="en-US" smtClean="0"/>
              <a:t>2/3/2020</a:t>
            </a:fld>
            <a:endParaRPr lang="en-US"/>
          </a:p>
        </p:txBody>
      </p:sp>
      <p:sp>
        <p:nvSpPr>
          <p:cNvPr id="5" name="Footer Placeholder 4">
            <a:extLst>
              <a:ext uri="{FF2B5EF4-FFF2-40B4-BE49-F238E27FC236}">
                <a16:creationId xmlns:a16="http://schemas.microsoft.com/office/drawing/2014/main" id="{411AB1F7-21A6-AB44-83A7-893E6B733D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F25B45-6ABF-444B-B987-EF4C7DE08F95}"/>
              </a:ext>
            </a:extLst>
          </p:cNvPr>
          <p:cNvSpPr>
            <a:spLocks noGrp="1"/>
          </p:cNvSpPr>
          <p:nvPr>
            <p:ph type="sldNum" sz="quarter" idx="12"/>
          </p:nvPr>
        </p:nvSpPr>
        <p:spPr/>
        <p:txBody>
          <a:bodyPr/>
          <a:lstStyle/>
          <a:p>
            <a:fld id="{5AEF2267-FFDC-8B4F-9DFC-9F79E612ED25}" type="slidenum">
              <a:rPr lang="en-US" smtClean="0"/>
              <a:t>‹Nr.›</a:t>
            </a:fld>
            <a:endParaRPr lang="en-US"/>
          </a:p>
        </p:txBody>
      </p:sp>
    </p:spTree>
    <p:extLst>
      <p:ext uri="{BB962C8B-B14F-4D97-AF65-F5344CB8AC3E}">
        <p14:creationId xmlns:p14="http://schemas.microsoft.com/office/powerpoint/2010/main" val="3949960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FEE0DD-F5B1-3B49-AEA2-06138CD31A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13E9F4-9B8A-CF43-A752-84C4BA09FB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7FBC58-BECE-1D41-9C22-B3280C6EF162}"/>
              </a:ext>
            </a:extLst>
          </p:cNvPr>
          <p:cNvSpPr>
            <a:spLocks noGrp="1"/>
          </p:cNvSpPr>
          <p:nvPr>
            <p:ph type="dt" sz="half" idx="10"/>
          </p:nvPr>
        </p:nvSpPr>
        <p:spPr/>
        <p:txBody>
          <a:bodyPr/>
          <a:lstStyle/>
          <a:p>
            <a:fld id="{8B195A56-47CA-5D46-8A12-66F57B12D82F}" type="datetimeFigureOut">
              <a:rPr lang="en-US" smtClean="0"/>
              <a:t>2/3/2020</a:t>
            </a:fld>
            <a:endParaRPr lang="en-US"/>
          </a:p>
        </p:txBody>
      </p:sp>
      <p:sp>
        <p:nvSpPr>
          <p:cNvPr id="5" name="Footer Placeholder 4">
            <a:extLst>
              <a:ext uri="{FF2B5EF4-FFF2-40B4-BE49-F238E27FC236}">
                <a16:creationId xmlns:a16="http://schemas.microsoft.com/office/drawing/2014/main" id="{1998131A-0E83-E241-8E7F-67AD2488A4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8E1689-7CE5-AA49-9EC7-6363F12A757E}"/>
              </a:ext>
            </a:extLst>
          </p:cNvPr>
          <p:cNvSpPr>
            <a:spLocks noGrp="1"/>
          </p:cNvSpPr>
          <p:nvPr>
            <p:ph type="sldNum" sz="quarter" idx="12"/>
          </p:nvPr>
        </p:nvSpPr>
        <p:spPr/>
        <p:txBody>
          <a:bodyPr/>
          <a:lstStyle/>
          <a:p>
            <a:fld id="{5AEF2267-FFDC-8B4F-9DFC-9F79E612ED25}" type="slidenum">
              <a:rPr lang="en-US" smtClean="0"/>
              <a:t>‹Nr.›</a:t>
            </a:fld>
            <a:endParaRPr lang="en-US"/>
          </a:p>
        </p:txBody>
      </p:sp>
    </p:spTree>
    <p:extLst>
      <p:ext uri="{BB962C8B-B14F-4D97-AF65-F5344CB8AC3E}">
        <p14:creationId xmlns:p14="http://schemas.microsoft.com/office/powerpoint/2010/main" val="844826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D7BDB-474C-B048-818F-AD0AB9B35E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1DBFAE-1217-0F40-8257-BD88476C5E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48E48A-0A99-B24A-BA1E-00AC275B231A}"/>
              </a:ext>
            </a:extLst>
          </p:cNvPr>
          <p:cNvSpPr>
            <a:spLocks noGrp="1"/>
          </p:cNvSpPr>
          <p:nvPr>
            <p:ph type="dt" sz="half" idx="10"/>
          </p:nvPr>
        </p:nvSpPr>
        <p:spPr/>
        <p:txBody>
          <a:bodyPr/>
          <a:lstStyle/>
          <a:p>
            <a:fld id="{8B195A56-47CA-5D46-8A12-66F57B12D82F}" type="datetimeFigureOut">
              <a:rPr lang="en-US" smtClean="0"/>
              <a:t>2/3/2020</a:t>
            </a:fld>
            <a:endParaRPr lang="en-US"/>
          </a:p>
        </p:txBody>
      </p:sp>
      <p:sp>
        <p:nvSpPr>
          <p:cNvPr id="5" name="Footer Placeholder 4">
            <a:extLst>
              <a:ext uri="{FF2B5EF4-FFF2-40B4-BE49-F238E27FC236}">
                <a16:creationId xmlns:a16="http://schemas.microsoft.com/office/drawing/2014/main" id="{90E299F7-E5CC-4D40-A406-728699704E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38452C-12B5-8D40-B191-546EF30F0810}"/>
              </a:ext>
            </a:extLst>
          </p:cNvPr>
          <p:cNvSpPr>
            <a:spLocks noGrp="1"/>
          </p:cNvSpPr>
          <p:nvPr>
            <p:ph type="sldNum" sz="quarter" idx="12"/>
          </p:nvPr>
        </p:nvSpPr>
        <p:spPr/>
        <p:txBody>
          <a:bodyPr/>
          <a:lstStyle/>
          <a:p>
            <a:fld id="{5AEF2267-FFDC-8B4F-9DFC-9F79E612ED25}" type="slidenum">
              <a:rPr lang="en-US" smtClean="0"/>
              <a:t>‹Nr.›</a:t>
            </a:fld>
            <a:endParaRPr lang="en-US"/>
          </a:p>
        </p:txBody>
      </p:sp>
    </p:spTree>
    <p:extLst>
      <p:ext uri="{BB962C8B-B14F-4D97-AF65-F5344CB8AC3E}">
        <p14:creationId xmlns:p14="http://schemas.microsoft.com/office/powerpoint/2010/main" val="1064143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9598E-680E-1142-94D8-15A77073C3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2AF3F5-8948-2A40-AA84-F09195998C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89A12E-0D9F-CE45-AA06-72825AABF0B0}"/>
              </a:ext>
            </a:extLst>
          </p:cNvPr>
          <p:cNvSpPr>
            <a:spLocks noGrp="1"/>
          </p:cNvSpPr>
          <p:nvPr>
            <p:ph type="dt" sz="half" idx="10"/>
          </p:nvPr>
        </p:nvSpPr>
        <p:spPr/>
        <p:txBody>
          <a:bodyPr/>
          <a:lstStyle/>
          <a:p>
            <a:fld id="{8B195A56-47CA-5D46-8A12-66F57B12D82F}" type="datetimeFigureOut">
              <a:rPr lang="en-US" smtClean="0"/>
              <a:t>2/3/2020</a:t>
            </a:fld>
            <a:endParaRPr lang="en-US"/>
          </a:p>
        </p:txBody>
      </p:sp>
      <p:sp>
        <p:nvSpPr>
          <p:cNvPr id="5" name="Footer Placeholder 4">
            <a:extLst>
              <a:ext uri="{FF2B5EF4-FFF2-40B4-BE49-F238E27FC236}">
                <a16:creationId xmlns:a16="http://schemas.microsoft.com/office/drawing/2014/main" id="{E19AC5CF-4CCF-8646-A5BF-96CA1C2201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44260F-6AC8-3948-BAF9-3755AD485394}"/>
              </a:ext>
            </a:extLst>
          </p:cNvPr>
          <p:cNvSpPr>
            <a:spLocks noGrp="1"/>
          </p:cNvSpPr>
          <p:nvPr>
            <p:ph type="sldNum" sz="quarter" idx="12"/>
          </p:nvPr>
        </p:nvSpPr>
        <p:spPr/>
        <p:txBody>
          <a:bodyPr/>
          <a:lstStyle/>
          <a:p>
            <a:fld id="{5AEF2267-FFDC-8B4F-9DFC-9F79E612ED25}" type="slidenum">
              <a:rPr lang="en-US" smtClean="0"/>
              <a:t>‹Nr.›</a:t>
            </a:fld>
            <a:endParaRPr lang="en-US"/>
          </a:p>
        </p:txBody>
      </p:sp>
    </p:spTree>
    <p:extLst>
      <p:ext uri="{BB962C8B-B14F-4D97-AF65-F5344CB8AC3E}">
        <p14:creationId xmlns:p14="http://schemas.microsoft.com/office/powerpoint/2010/main" val="3798914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0648C-3DA0-5E41-9D3D-FC25C4E079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1C1595-75FC-6F4D-81C6-A3B68082C3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9A3DE2-1B47-CC42-AFEF-0588938B66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21EFA9-E310-334C-B232-59F11448EF6E}"/>
              </a:ext>
            </a:extLst>
          </p:cNvPr>
          <p:cNvSpPr>
            <a:spLocks noGrp="1"/>
          </p:cNvSpPr>
          <p:nvPr>
            <p:ph type="dt" sz="half" idx="10"/>
          </p:nvPr>
        </p:nvSpPr>
        <p:spPr/>
        <p:txBody>
          <a:bodyPr/>
          <a:lstStyle/>
          <a:p>
            <a:fld id="{8B195A56-47CA-5D46-8A12-66F57B12D82F}" type="datetimeFigureOut">
              <a:rPr lang="en-US" smtClean="0"/>
              <a:t>2/3/2020</a:t>
            </a:fld>
            <a:endParaRPr lang="en-US"/>
          </a:p>
        </p:txBody>
      </p:sp>
      <p:sp>
        <p:nvSpPr>
          <p:cNvPr id="6" name="Footer Placeholder 5">
            <a:extLst>
              <a:ext uri="{FF2B5EF4-FFF2-40B4-BE49-F238E27FC236}">
                <a16:creationId xmlns:a16="http://schemas.microsoft.com/office/drawing/2014/main" id="{316A7914-C26B-1A48-B7B5-03881A214E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4C085D-0044-4946-AA9A-A30E1086655B}"/>
              </a:ext>
            </a:extLst>
          </p:cNvPr>
          <p:cNvSpPr>
            <a:spLocks noGrp="1"/>
          </p:cNvSpPr>
          <p:nvPr>
            <p:ph type="sldNum" sz="quarter" idx="12"/>
          </p:nvPr>
        </p:nvSpPr>
        <p:spPr/>
        <p:txBody>
          <a:bodyPr/>
          <a:lstStyle/>
          <a:p>
            <a:fld id="{5AEF2267-FFDC-8B4F-9DFC-9F79E612ED25}" type="slidenum">
              <a:rPr lang="en-US" smtClean="0"/>
              <a:t>‹Nr.›</a:t>
            </a:fld>
            <a:endParaRPr lang="en-US"/>
          </a:p>
        </p:txBody>
      </p:sp>
    </p:spTree>
    <p:extLst>
      <p:ext uri="{BB962C8B-B14F-4D97-AF65-F5344CB8AC3E}">
        <p14:creationId xmlns:p14="http://schemas.microsoft.com/office/powerpoint/2010/main" val="1884172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B35BF-B8A3-A94F-99DD-3D9DA92DD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EF2F88-1E63-B447-AACC-6E2042A624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C465F0-7E7E-2F47-BD19-F492D31FB4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72F862-2A0A-4A43-86F0-19C0E294FC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A0214B-5EE2-F043-BD2D-A1B5627668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C2C882-B911-C34F-ACF6-309AB3861A0A}"/>
              </a:ext>
            </a:extLst>
          </p:cNvPr>
          <p:cNvSpPr>
            <a:spLocks noGrp="1"/>
          </p:cNvSpPr>
          <p:nvPr>
            <p:ph type="dt" sz="half" idx="10"/>
          </p:nvPr>
        </p:nvSpPr>
        <p:spPr/>
        <p:txBody>
          <a:bodyPr/>
          <a:lstStyle/>
          <a:p>
            <a:fld id="{8B195A56-47CA-5D46-8A12-66F57B12D82F}" type="datetimeFigureOut">
              <a:rPr lang="en-US" smtClean="0"/>
              <a:t>2/3/2020</a:t>
            </a:fld>
            <a:endParaRPr lang="en-US"/>
          </a:p>
        </p:txBody>
      </p:sp>
      <p:sp>
        <p:nvSpPr>
          <p:cNvPr id="8" name="Footer Placeholder 7">
            <a:extLst>
              <a:ext uri="{FF2B5EF4-FFF2-40B4-BE49-F238E27FC236}">
                <a16:creationId xmlns:a16="http://schemas.microsoft.com/office/drawing/2014/main" id="{76AC180A-4688-0A4E-AC81-A77B7BC131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7370E0-133D-1044-BE58-32D41FBCC956}"/>
              </a:ext>
            </a:extLst>
          </p:cNvPr>
          <p:cNvSpPr>
            <a:spLocks noGrp="1"/>
          </p:cNvSpPr>
          <p:nvPr>
            <p:ph type="sldNum" sz="quarter" idx="12"/>
          </p:nvPr>
        </p:nvSpPr>
        <p:spPr/>
        <p:txBody>
          <a:bodyPr/>
          <a:lstStyle/>
          <a:p>
            <a:fld id="{5AEF2267-FFDC-8B4F-9DFC-9F79E612ED25}" type="slidenum">
              <a:rPr lang="en-US" smtClean="0"/>
              <a:t>‹Nr.›</a:t>
            </a:fld>
            <a:endParaRPr lang="en-US"/>
          </a:p>
        </p:txBody>
      </p:sp>
    </p:spTree>
    <p:extLst>
      <p:ext uri="{BB962C8B-B14F-4D97-AF65-F5344CB8AC3E}">
        <p14:creationId xmlns:p14="http://schemas.microsoft.com/office/powerpoint/2010/main" val="3869926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5524E-910D-8B4F-9B0F-7C74B76D0D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A6DF12-3DAD-514B-9B59-807C578E9C14}"/>
              </a:ext>
            </a:extLst>
          </p:cNvPr>
          <p:cNvSpPr>
            <a:spLocks noGrp="1"/>
          </p:cNvSpPr>
          <p:nvPr>
            <p:ph type="dt" sz="half" idx="10"/>
          </p:nvPr>
        </p:nvSpPr>
        <p:spPr/>
        <p:txBody>
          <a:bodyPr/>
          <a:lstStyle/>
          <a:p>
            <a:fld id="{8B195A56-47CA-5D46-8A12-66F57B12D82F}" type="datetimeFigureOut">
              <a:rPr lang="en-US" smtClean="0"/>
              <a:t>2/3/2020</a:t>
            </a:fld>
            <a:endParaRPr lang="en-US"/>
          </a:p>
        </p:txBody>
      </p:sp>
      <p:sp>
        <p:nvSpPr>
          <p:cNvPr id="4" name="Footer Placeholder 3">
            <a:extLst>
              <a:ext uri="{FF2B5EF4-FFF2-40B4-BE49-F238E27FC236}">
                <a16:creationId xmlns:a16="http://schemas.microsoft.com/office/drawing/2014/main" id="{6864A77B-57B6-4F40-A5AD-943D0F054F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67EC94-6232-6B45-B24E-A36EFB341E6D}"/>
              </a:ext>
            </a:extLst>
          </p:cNvPr>
          <p:cNvSpPr>
            <a:spLocks noGrp="1"/>
          </p:cNvSpPr>
          <p:nvPr>
            <p:ph type="sldNum" sz="quarter" idx="12"/>
          </p:nvPr>
        </p:nvSpPr>
        <p:spPr/>
        <p:txBody>
          <a:bodyPr/>
          <a:lstStyle/>
          <a:p>
            <a:fld id="{5AEF2267-FFDC-8B4F-9DFC-9F79E612ED25}" type="slidenum">
              <a:rPr lang="en-US" smtClean="0"/>
              <a:t>‹Nr.›</a:t>
            </a:fld>
            <a:endParaRPr lang="en-US"/>
          </a:p>
        </p:txBody>
      </p:sp>
    </p:spTree>
    <p:extLst>
      <p:ext uri="{BB962C8B-B14F-4D97-AF65-F5344CB8AC3E}">
        <p14:creationId xmlns:p14="http://schemas.microsoft.com/office/powerpoint/2010/main" val="2120677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14C757-BBFD-3A43-8165-A1EB870B95A7}"/>
              </a:ext>
            </a:extLst>
          </p:cNvPr>
          <p:cNvSpPr>
            <a:spLocks noGrp="1"/>
          </p:cNvSpPr>
          <p:nvPr>
            <p:ph type="dt" sz="half" idx="10"/>
          </p:nvPr>
        </p:nvSpPr>
        <p:spPr/>
        <p:txBody>
          <a:bodyPr/>
          <a:lstStyle/>
          <a:p>
            <a:fld id="{8B195A56-47CA-5D46-8A12-66F57B12D82F}" type="datetimeFigureOut">
              <a:rPr lang="en-US" smtClean="0"/>
              <a:t>2/3/2020</a:t>
            </a:fld>
            <a:endParaRPr lang="en-US"/>
          </a:p>
        </p:txBody>
      </p:sp>
      <p:sp>
        <p:nvSpPr>
          <p:cNvPr id="3" name="Footer Placeholder 2">
            <a:extLst>
              <a:ext uri="{FF2B5EF4-FFF2-40B4-BE49-F238E27FC236}">
                <a16:creationId xmlns:a16="http://schemas.microsoft.com/office/drawing/2014/main" id="{904C7E46-E7ED-D34C-B553-6468C70A91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160B6A-43E7-834A-9874-3D480C458098}"/>
              </a:ext>
            </a:extLst>
          </p:cNvPr>
          <p:cNvSpPr>
            <a:spLocks noGrp="1"/>
          </p:cNvSpPr>
          <p:nvPr>
            <p:ph type="sldNum" sz="quarter" idx="12"/>
          </p:nvPr>
        </p:nvSpPr>
        <p:spPr/>
        <p:txBody>
          <a:bodyPr/>
          <a:lstStyle/>
          <a:p>
            <a:fld id="{5AEF2267-FFDC-8B4F-9DFC-9F79E612ED25}" type="slidenum">
              <a:rPr lang="en-US" smtClean="0"/>
              <a:t>‹Nr.›</a:t>
            </a:fld>
            <a:endParaRPr lang="en-US"/>
          </a:p>
        </p:txBody>
      </p:sp>
    </p:spTree>
    <p:extLst>
      <p:ext uri="{BB962C8B-B14F-4D97-AF65-F5344CB8AC3E}">
        <p14:creationId xmlns:p14="http://schemas.microsoft.com/office/powerpoint/2010/main" val="2621636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054DF-7D76-8C4A-838D-29F5872B4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4ECDBE-BECF-0E4F-B274-AAE1B0BB90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18A5D8-F858-944D-BEC9-0A1BCD8802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97A46B-BFB8-A247-BD6C-139F24B0C07F}"/>
              </a:ext>
            </a:extLst>
          </p:cNvPr>
          <p:cNvSpPr>
            <a:spLocks noGrp="1"/>
          </p:cNvSpPr>
          <p:nvPr>
            <p:ph type="dt" sz="half" idx="10"/>
          </p:nvPr>
        </p:nvSpPr>
        <p:spPr/>
        <p:txBody>
          <a:bodyPr/>
          <a:lstStyle/>
          <a:p>
            <a:fld id="{8B195A56-47CA-5D46-8A12-66F57B12D82F}" type="datetimeFigureOut">
              <a:rPr lang="en-US" smtClean="0"/>
              <a:t>2/3/2020</a:t>
            </a:fld>
            <a:endParaRPr lang="en-US"/>
          </a:p>
        </p:txBody>
      </p:sp>
      <p:sp>
        <p:nvSpPr>
          <p:cNvPr id="6" name="Footer Placeholder 5">
            <a:extLst>
              <a:ext uri="{FF2B5EF4-FFF2-40B4-BE49-F238E27FC236}">
                <a16:creationId xmlns:a16="http://schemas.microsoft.com/office/drawing/2014/main" id="{8076C2B9-96F0-E046-9B27-1601F90C0D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F52B7F-1EE1-114B-84D0-B03ED9029522}"/>
              </a:ext>
            </a:extLst>
          </p:cNvPr>
          <p:cNvSpPr>
            <a:spLocks noGrp="1"/>
          </p:cNvSpPr>
          <p:nvPr>
            <p:ph type="sldNum" sz="quarter" idx="12"/>
          </p:nvPr>
        </p:nvSpPr>
        <p:spPr/>
        <p:txBody>
          <a:bodyPr/>
          <a:lstStyle/>
          <a:p>
            <a:fld id="{5AEF2267-FFDC-8B4F-9DFC-9F79E612ED25}" type="slidenum">
              <a:rPr lang="en-US" smtClean="0"/>
              <a:t>‹Nr.›</a:t>
            </a:fld>
            <a:endParaRPr lang="en-US"/>
          </a:p>
        </p:txBody>
      </p:sp>
    </p:spTree>
    <p:extLst>
      <p:ext uri="{BB962C8B-B14F-4D97-AF65-F5344CB8AC3E}">
        <p14:creationId xmlns:p14="http://schemas.microsoft.com/office/powerpoint/2010/main" val="607933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443A-D882-6340-AECA-78D1F996FA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09720F-A84C-364B-A706-987673F969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85ABF9-27CF-604C-B915-A5E245BBC9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9AF53D-76A7-F743-ADE3-42568F9096D0}"/>
              </a:ext>
            </a:extLst>
          </p:cNvPr>
          <p:cNvSpPr>
            <a:spLocks noGrp="1"/>
          </p:cNvSpPr>
          <p:nvPr>
            <p:ph type="dt" sz="half" idx="10"/>
          </p:nvPr>
        </p:nvSpPr>
        <p:spPr/>
        <p:txBody>
          <a:bodyPr/>
          <a:lstStyle/>
          <a:p>
            <a:fld id="{8B195A56-47CA-5D46-8A12-66F57B12D82F}" type="datetimeFigureOut">
              <a:rPr lang="en-US" smtClean="0"/>
              <a:t>2/3/2020</a:t>
            </a:fld>
            <a:endParaRPr lang="en-US"/>
          </a:p>
        </p:txBody>
      </p:sp>
      <p:sp>
        <p:nvSpPr>
          <p:cNvPr id="6" name="Footer Placeholder 5">
            <a:extLst>
              <a:ext uri="{FF2B5EF4-FFF2-40B4-BE49-F238E27FC236}">
                <a16:creationId xmlns:a16="http://schemas.microsoft.com/office/drawing/2014/main" id="{B802EE75-5570-014D-901D-DAC6785457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BE7CC7-10AB-8149-9234-8C37C4F318CB}"/>
              </a:ext>
            </a:extLst>
          </p:cNvPr>
          <p:cNvSpPr>
            <a:spLocks noGrp="1"/>
          </p:cNvSpPr>
          <p:nvPr>
            <p:ph type="sldNum" sz="quarter" idx="12"/>
          </p:nvPr>
        </p:nvSpPr>
        <p:spPr/>
        <p:txBody>
          <a:bodyPr/>
          <a:lstStyle/>
          <a:p>
            <a:fld id="{5AEF2267-FFDC-8B4F-9DFC-9F79E612ED25}" type="slidenum">
              <a:rPr lang="en-US" smtClean="0"/>
              <a:t>‹Nr.›</a:t>
            </a:fld>
            <a:endParaRPr lang="en-US"/>
          </a:p>
        </p:txBody>
      </p:sp>
    </p:spTree>
    <p:extLst>
      <p:ext uri="{BB962C8B-B14F-4D97-AF65-F5344CB8AC3E}">
        <p14:creationId xmlns:p14="http://schemas.microsoft.com/office/powerpoint/2010/main" val="700468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BE57B3-F501-7F4F-9F4D-E4B7F2FA05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5F81DB-CECA-1942-AC7A-9E9F5A2EEC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6D3A0E-A7E4-994A-A052-5BAC4BEF36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195A56-47CA-5D46-8A12-66F57B12D82F}" type="datetimeFigureOut">
              <a:rPr lang="en-US" smtClean="0"/>
              <a:t>2/3/2020</a:t>
            </a:fld>
            <a:endParaRPr lang="en-US"/>
          </a:p>
        </p:txBody>
      </p:sp>
      <p:sp>
        <p:nvSpPr>
          <p:cNvPr id="5" name="Footer Placeholder 4">
            <a:extLst>
              <a:ext uri="{FF2B5EF4-FFF2-40B4-BE49-F238E27FC236}">
                <a16:creationId xmlns:a16="http://schemas.microsoft.com/office/drawing/2014/main" id="{48EDF8D7-DA4F-A947-A3CE-9A650881BA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CE4126-7E8B-7443-807D-D3CA6CDF24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EF2267-FFDC-8B4F-9DFC-9F79E612ED25}" type="slidenum">
              <a:rPr lang="en-US" smtClean="0"/>
              <a:t>‹Nr.›</a:t>
            </a:fld>
            <a:endParaRPr lang="en-US"/>
          </a:p>
        </p:txBody>
      </p:sp>
    </p:spTree>
    <p:extLst>
      <p:ext uri="{BB962C8B-B14F-4D97-AF65-F5344CB8AC3E}">
        <p14:creationId xmlns:p14="http://schemas.microsoft.com/office/powerpoint/2010/main" val="3414555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hyperlink" Target="http://www.gfah.eu/" TargetMode="Externa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22">
            <a:extLst>
              <a:ext uri="{FF2B5EF4-FFF2-40B4-BE49-F238E27FC236}">
                <a16:creationId xmlns:a16="http://schemas.microsoft.com/office/drawing/2014/main" id="{CBB0DEC8-321A-324A-A98E-4FDD82750B51}"/>
              </a:ext>
            </a:extLst>
          </p:cNvPr>
          <p:cNvSpPr txBox="1"/>
          <p:nvPr/>
        </p:nvSpPr>
        <p:spPr>
          <a:xfrm>
            <a:off x="941536" y="2498397"/>
            <a:ext cx="1831975" cy="400110"/>
          </a:xfrm>
          <a:prstGeom prst="rect">
            <a:avLst/>
          </a:prstGeom>
          <a:noFill/>
        </p:spPr>
        <p:txBody>
          <a:bodyPr wrap="square" rtlCol="0">
            <a:spAutoFit/>
          </a:bodyPr>
          <a:lstStyle/>
          <a:p>
            <a:pPr algn="ctr"/>
            <a:r>
              <a:rPr lang="de-DE" sz="2000" b="1" dirty="0">
                <a:solidFill>
                  <a:srgbClr val="72BF00"/>
                </a:solidFill>
                <a:latin typeface="Futura Medium" panose="020B0602020204020303" pitchFamily="34" charset="-79"/>
                <a:cs typeface="Futura Medium" panose="020B0602020204020303" pitchFamily="34" charset="-79"/>
              </a:rPr>
              <a:t>ÜBER UNS</a:t>
            </a:r>
          </a:p>
        </p:txBody>
      </p:sp>
      <p:sp>
        <p:nvSpPr>
          <p:cNvPr id="6" name="Textfeld 24">
            <a:extLst>
              <a:ext uri="{FF2B5EF4-FFF2-40B4-BE49-F238E27FC236}">
                <a16:creationId xmlns:a16="http://schemas.microsoft.com/office/drawing/2014/main" id="{95CBD224-2B4B-BA41-8EF0-566CA5148879}"/>
              </a:ext>
            </a:extLst>
          </p:cNvPr>
          <p:cNvSpPr txBox="1"/>
          <p:nvPr/>
        </p:nvSpPr>
        <p:spPr>
          <a:xfrm>
            <a:off x="4770890" y="2498397"/>
            <a:ext cx="2673745" cy="400110"/>
          </a:xfrm>
          <a:prstGeom prst="rect">
            <a:avLst/>
          </a:prstGeom>
          <a:noFill/>
        </p:spPr>
        <p:txBody>
          <a:bodyPr wrap="none" rtlCol="0">
            <a:spAutoFit/>
          </a:bodyPr>
          <a:lstStyle/>
          <a:p>
            <a:pPr algn="ctr"/>
            <a:r>
              <a:rPr lang="de-DE" sz="2000" b="1" dirty="0">
                <a:solidFill>
                  <a:srgbClr val="72BF00"/>
                </a:solidFill>
                <a:latin typeface="Futura Medium" panose="020B0602020204020303" pitchFamily="34" charset="-79"/>
                <a:cs typeface="Futura Medium" panose="020B0602020204020303" pitchFamily="34" charset="-79"/>
              </a:rPr>
              <a:t>WAS UNS ANTREIBT</a:t>
            </a:r>
          </a:p>
        </p:txBody>
      </p:sp>
      <p:sp>
        <p:nvSpPr>
          <p:cNvPr id="7" name="Textfeld 25">
            <a:extLst>
              <a:ext uri="{FF2B5EF4-FFF2-40B4-BE49-F238E27FC236}">
                <a16:creationId xmlns:a16="http://schemas.microsoft.com/office/drawing/2014/main" id="{41EE663B-EE35-8C40-95AB-74D4B5BAC5A1}"/>
              </a:ext>
            </a:extLst>
          </p:cNvPr>
          <p:cNvSpPr txBox="1"/>
          <p:nvPr/>
        </p:nvSpPr>
        <p:spPr>
          <a:xfrm>
            <a:off x="8515805" y="2498397"/>
            <a:ext cx="2734659" cy="400110"/>
          </a:xfrm>
          <a:prstGeom prst="rect">
            <a:avLst/>
          </a:prstGeom>
          <a:noFill/>
        </p:spPr>
        <p:txBody>
          <a:bodyPr wrap="none" rtlCol="0">
            <a:spAutoFit/>
          </a:bodyPr>
          <a:lstStyle/>
          <a:p>
            <a:pPr algn="ctr"/>
            <a:r>
              <a:rPr lang="de-DE" sz="2000" b="1" dirty="0">
                <a:solidFill>
                  <a:srgbClr val="72BF00"/>
                </a:solidFill>
                <a:latin typeface="Futura Medium" panose="020B0602020204020303" pitchFamily="34" charset="-79"/>
                <a:cs typeface="Futura Medium" panose="020B0602020204020303" pitchFamily="34" charset="-79"/>
              </a:rPr>
              <a:t>WAS WIR BEWEGEN</a:t>
            </a:r>
          </a:p>
        </p:txBody>
      </p:sp>
      <p:graphicFrame>
        <p:nvGraphicFramePr>
          <p:cNvPr id="8" name="Tabelle 27">
            <a:extLst>
              <a:ext uri="{FF2B5EF4-FFF2-40B4-BE49-F238E27FC236}">
                <a16:creationId xmlns:a16="http://schemas.microsoft.com/office/drawing/2014/main" id="{F16E9AE7-FC64-2143-9FB6-7EC2124C9118}"/>
              </a:ext>
            </a:extLst>
          </p:cNvPr>
          <p:cNvGraphicFramePr>
            <a:graphicFrameLocks noGrp="1"/>
          </p:cNvGraphicFramePr>
          <p:nvPr>
            <p:extLst>
              <p:ext uri="{D42A27DB-BD31-4B8C-83A1-F6EECF244321}">
                <p14:modId xmlns:p14="http://schemas.microsoft.com/office/powerpoint/2010/main" val="1648947361"/>
              </p:ext>
            </p:extLst>
          </p:nvPr>
        </p:nvGraphicFramePr>
        <p:xfrm>
          <a:off x="245126" y="3012280"/>
          <a:ext cx="11725275" cy="3064839"/>
        </p:xfrm>
        <a:graphic>
          <a:graphicData uri="http://schemas.openxmlformats.org/drawingml/2006/table">
            <a:tbl>
              <a:tblPr firstRow="1" bandRow="1">
                <a:tableStyleId>{5C22544A-7EE6-4342-B048-85BDC9FD1C3A}</a:tableStyleId>
              </a:tblPr>
              <a:tblGrid>
                <a:gridCol w="3908425">
                  <a:extLst>
                    <a:ext uri="{9D8B030D-6E8A-4147-A177-3AD203B41FA5}">
                      <a16:colId xmlns:a16="http://schemas.microsoft.com/office/drawing/2014/main" val="1317266595"/>
                    </a:ext>
                  </a:extLst>
                </a:gridCol>
                <a:gridCol w="3908425">
                  <a:extLst>
                    <a:ext uri="{9D8B030D-6E8A-4147-A177-3AD203B41FA5}">
                      <a16:colId xmlns:a16="http://schemas.microsoft.com/office/drawing/2014/main" val="3958458599"/>
                    </a:ext>
                  </a:extLst>
                </a:gridCol>
                <a:gridCol w="3908425">
                  <a:extLst>
                    <a:ext uri="{9D8B030D-6E8A-4147-A177-3AD203B41FA5}">
                      <a16:colId xmlns:a16="http://schemas.microsoft.com/office/drawing/2014/main" val="1317426584"/>
                    </a:ext>
                  </a:extLst>
                </a:gridCol>
              </a:tblGrid>
              <a:tr h="3064839">
                <a:tc>
                  <a:txBody>
                    <a:bodyPr/>
                    <a:lstStyle/>
                    <a:p>
                      <a:r>
                        <a:rPr lang="de-DE" sz="1400" dirty="0">
                          <a:solidFill>
                            <a:srgbClr val="58595B"/>
                          </a:solidFill>
                          <a:latin typeface="Futura LT Medium" pitchFamily="2" charset="77"/>
                        </a:rPr>
                        <a:t>Good Future and Hope betreibt in Uganda ein eigenes Kinderheim für momentan 50 Kinder mit angeschlossener Grundschule für insgesamt über 200 Kinder.</a:t>
                      </a:r>
                    </a:p>
                    <a:p>
                      <a:endParaRPr lang="de-DE" sz="700" dirty="0">
                        <a:solidFill>
                          <a:srgbClr val="58595B"/>
                        </a:solidFill>
                        <a:latin typeface="Futura LT Medium" pitchFamily="2" charset="77"/>
                      </a:endParaRPr>
                    </a:p>
                    <a:p>
                      <a:r>
                        <a:rPr lang="de-DE" sz="1400" dirty="0">
                          <a:solidFill>
                            <a:srgbClr val="58595B"/>
                          </a:solidFill>
                          <a:latin typeface="Futura LT Medium" pitchFamily="2" charset="77"/>
                        </a:rPr>
                        <a:t>Wir sind ein gemeinnütziger, ehrenamtlich arbeitender Verein mit Sitz in Reutlingen.</a:t>
                      </a:r>
                      <a:endParaRPr lang="de-DE" sz="700" dirty="0">
                        <a:solidFill>
                          <a:srgbClr val="58595B"/>
                        </a:solidFill>
                        <a:latin typeface="Futura LT Medium" pitchFamily="2" charset="77"/>
                      </a:endParaRPr>
                    </a:p>
                    <a:p>
                      <a:r>
                        <a:rPr lang="de-DE" sz="1400" dirty="0">
                          <a:solidFill>
                            <a:srgbClr val="58595B"/>
                          </a:solidFill>
                          <a:latin typeface="Futura LT Medium" pitchFamily="2" charset="77"/>
                        </a:rPr>
                        <a:t>Unsere Aufgabe ist die Unterstützung dieses großartigen Projektes, indem wir Geld- oder Sachspenden organisieren und durch Know-How zur Seite stehen.</a:t>
                      </a:r>
                    </a:p>
                    <a:p>
                      <a:endParaRPr lang="de-DE" sz="700" dirty="0">
                        <a:solidFill>
                          <a:srgbClr val="58595B"/>
                        </a:solidFill>
                        <a:latin typeface="Futura LT Medium" pitchFamily="2" charset="77"/>
                      </a:endParaRPr>
                    </a:p>
                    <a:p>
                      <a:r>
                        <a:rPr lang="de-DE" sz="1400" dirty="0">
                          <a:solidFill>
                            <a:srgbClr val="58595B"/>
                          </a:solidFill>
                          <a:latin typeface="Futura LT Medium" pitchFamily="2" charset="77"/>
                        </a:rPr>
                        <a:t>Besuchen Sie uns: </a:t>
                      </a:r>
                      <a:r>
                        <a:rPr lang="de-DE" sz="1400" dirty="0">
                          <a:solidFill>
                            <a:srgbClr val="72BF00"/>
                          </a:solidFill>
                          <a:latin typeface="Futura LT Medium" pitchFamily="2" charset="77"/>
                          <a:hlinkClick r:id="rId2">
                            <a:extLst>
                              <a:ext uri="{A12FA001-AC4F-418D-AE19-62706E023703}">
                                <ahyp:hlinkClr xmlns:ahyp="http://schemas.microsoft.com/office/drawing/2018/hyperlinkcolor" val="tx"/>
                              </a:ext>
                            </a:extLst>
                          </a:hlinkClick>
                        </a:rPr>
                        <a:t>www.gfah.eu</a:t>
                      </a:r>
                      <a:endParaRPr lang="de-DE" sz="1400" dirty="0">
                        <a:solidFill>
                          <a:srgbClr val="72BF00"/>
                        </a:solidFill>
                        <a:latin typeface="Futura LT Medium" pitchFamily="2" charset="77"/>
                      </a:endParaRPr>
                    </a:p>
                    <a:p>
                      <a:endParaRPr lang="de-DE" sz="700" dirty="0">
                        <a:solidFill>
                          <a:srgbClr val="58595B"/>
                        </a:solidFill>
                        <a:latin typeface="Futura LT Medium" pitchFamily="2" charset="77"/>
                      </a:endParaRPr>
                    </a:p>
                    <a:p>
                      <a:r>
                        <a:rPr lang="de-DE" sz="1400" dirty="0">
                          <a:solidFill>
                            <a:srgbClr val="58595B"/>
                          </a:solidFill>
                          <a:latin typeface="Futura LT Medium" pitchFamily="2" charset="77"/>
                        </a:rPr>
                        <a:t>Und über social media: </a:t>
                      </a:r>
                      <a:endParaRPr lang="de-DE" sz="1600" dirty="0">
                        <a:solidFill>
                          <a:srgbClr val="58595B"/>
                        </a:solidFill>
                        <a:latin typeface="Futura LT Medium"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400" dirty="0">
                          <a:solidFill>
                            <a:srgbClr val="58595B"/>
                          </a:solidFill>
                          <a:latin typeface="Futura LT Medium" pitchFamily="2" charset="77"/>
                        </a:rPr>
                        <a:t>Jedes Kind hat eine unbeschwerte Kindheit und die Chance auf eine gute Zukunft verdient.</a:t>
                      </a:r>
                    </a:p>
                    <a:p>
                      <a:endParaRPr lang="de-DE" sz="700" dirty="0">
                        <a:solidFill>
                          <a:srgbClr val="58595B"/>
                        </a:solidFill>
                        <a:latin typeface="Futura LT Medium"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solidFill>
                            <a:srgbClr val="58595B"/>
                          </a:solidFill>
                          <a:latin typeface="Futura LT Medium" pitchFamily="2" charset="77"/>
                        </a:rPr>
                        <a:t>Dazu wollen wir beitragen, indem wir Kindern in Not unmittelbar, pragmatisch und nachhaltig helfen.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700" dirty="0">
                        <a:solidFill>
                          <a:srgbClr val="58595B"/>
                        </a:solidFill>
                        <a:latin typeface="Futura LT Medium" pitchFamily="2" charset="77"/>
                      </a:endParaRPr>
                    </a:p>
                    <a:p>
                      <a:pPr marL="0" indent="0">
                        <a:buFontTx/>
                        <a:buNone/>
                      </a:pPr>
                      <a:r>
                        <a:rPr lang="de-DE" sz="1400" dirty="0">
                          <a:solidFill>
                            <a:srgbClr val="58595B"/>
                          </a:solidFill>
                          <a:latin typeface="Futura LT Medium" pitchFamily="2" charset="77"/>
                        </a:rPr>
                        <a:t>Auf dem Good Future and Hope Gelände hört man herzhaftes Lachen, Kichern und endlose Unterhaltungen. Auch Kinder mit teils schlimmen Vorgeschichten blühen bei uns wieder auf und finden neue Freude am Leben. Allein das ist schon Ansporn genug!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400" dirty="0">
                          <a:solidFill>
                            <a:srgbClr val="58595B"/>
                          </a:solidFill>
                          <a:latin typeface="Futura LT Medium" pitchFamily="2" charset="77"/>
                        </a:rPr>
                        <a:t>Unser Kinderheim bietet Straßen- und Waisenkindern vieles: </a:t>
                      </a:r>
                    </a:p>
                    <a:p>
                      <a:endParaRPr lang="de-DE" sz="700" dirty="0">
                        <a:solidFill>
                          <a:srgbClr val="58595B"/>
                        </a:solidFill>
                        <a:latin typeface="Futura LT Medium" pitchFamily="2" charset="77"/>
                      </a:endParaRPr>
                    </a:p>
                    <a:p>
                      <a:pPr marL="285750" indent="-285750">
                        <a:buFontTx/>
                        <a:buChar char="-"/>
                      </a:pPr>
                      <a:r>
                        <a:rPr lang="de-DE" sz="1400" dirty="0">
                          <a:solidFill>
                            <a:srgbClr val="58595B"/>
                          </a:solidFill>
                          <a:latin typeface="Futura LT Medium" pitchFamily="2" charset="77"/>
                        </a:rPr>
                        <a:t>ein sicheres Zuhause</a:t>
                      </a:r>
                    </a:p>
                    <a:p>
                      <a:pPr marL="285750" indent="-285750">
                        <a:buFontTx/>
                        <a:buChar char="-"/>
                      </a:pPr>
                      <a:r>
                        <a:rPr lang="de-DE" sz="1400" dirty="0">
                          <a:solidFill>
                            <a:srgbClr val="58595B"/>
                          </a:solidFill>
                          <a:latin typeface="Futura LT Medium" pitchFamily="2" charset="77"/>
                        </a:rPr>
                        <a:t>eine liebende Familiengemeinschaft</a:t>
                      </a:r>
                    </a:p>
                    <a:p>
                      <a:pPr marL="285750" indent="-285750">
                        <a:buFontTx/>
                        <a:buChar char="-"/>
                      </a:pPr>
                      <a:r>
                        <a:rPr lang="de-DE" sz="1400" dirty="0">
                          <a:solidFill>
                            <a:srgbClr val="58595B"/>
                          </a:solidFill>
                          <a:latin typeface="Futura LT Medium" pitchFamily="2" charset="77"/>
                        </a:rPr>
                        <a:t>fürsorgliche Betreuerinnen</a:t>
                      </a:r>
                    </a:p>
                    <a:p>
                      <a:pPr marL="285750" indent="-285750">
                        <a:buFontTx/>
                        <a:buChar char="-"/>
                      </a:pPr>
                      <a:r>
                        <a:rPr lang="de-DE" sz="1400" dirty="0">
                          <a:solidFill>
                            <a:srgbClr val="58595B"/>
                          </a:solidFill>
                          <a:latin typeface="Futura LT Medium" pitchFamily="2" charset="77"/>
                        </a:rPr>
                        <a:t>gute Ernährung</a:t>
                      </a:r>
                    </a:p>
                    <a:p>
                      <a:pPr marL="285750" indent="-285750">
                        <a:buFontTx/>
                        <a:buChar char="-"/>
                      </a:pPr>
                      <a:r>
                        <a:rPr lang="de-DE" sz="1400" dirty="0">
                          <a:solidFill>
                            <a:srgbClr val="58595B"/>
                          </a:solidFill>
                          <a:latin typeface="Futura LT Medium" pitchFamily="2" charset="77"/>
                        </a:rPr>
                        <a:t>medizinische Versorgung</a:t>
                      </a:r>
                    </a:p>
                    <a:p>
                      <a:pPr marL="0" indent="0">
                        <a:buFontTx/>
                        <a:buNone/>
                      </a:pPr>
                      <a:endParaRPr lang="de-DE" sz="700" dirty="0">
                        <a:solidFill>
                          <a:srgbClr val="58595B"/>
                        </a:solidFill>
                        <a:latin typeface="Futura LT Medium" pitchFamily="2" charset="77"/>
                      </a:endParaRPr>
                    </a:p>
                    <a:p>
                      <a:pPr marL="0" indent="0">
                        <a:buFontTx/>
                        <a:buNone/>
                      </a:pPr>
                      <a:r>
                        <a:rPr lang="de-DE" sz="1400" dirty="0">
                          <a:solidFill>
                            <a:srgbClr val="58595B"/>
                          </a:solidFill>
                          <a:latin typeface="Futura LT Medium" pitchFamily="2" charset="77"/>
                        </a:rPr>
                        <a:t>In unserer Grundschule sorgen wir dafür, dass die Kinder aus unserem Heim und Kinder aus umliegenden Dörfern einen Zugang zu guter Bildung und damit eine echte Chance im Leben erhalten.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064005"/>
                  </a:ext>
                </a:extLst>
              </a:tr>
            </a:tbl>
          </a:graphicData>
        </a:graphic>
      </p:graphicFrame>
      <p:pic>
        <p:nvPicPr>
          <p:cNvPr id="9" name="Grafik 39">
            <a:extLst>
              <a:ext uri="{FF2B5EF4-FFF2-40B4-BE49-F238E27FC236}">
                <a16:creationId xmlns:a16="http://schemas.microsoft.com/office/drawing/2014/main" id="{0BE9C8A4-5167-3A4C-AEAB-3B6456529C00}"/>
              </a:ext>
            </a:extLst>
          </p:cNvPr>
          <p:cNvPicPr>
            <a:picLocks noChangeAspect="1"/>
          </p:cNvPicPr>
          <p:nvPr/>
        </p:nvPicPr>
        <p:blipFill>
          <a:blip r:embed="rId3"/>
          <a:stretch>
            <a:fillRect/>
          </a:stretch>
        </p:blipFill>
        <p:spPr>
          <a:xfrm>
            <a:off x="2192333" y="5688503"/>
            <a:ext cx="968148" cy="303527"/>
          </a:xfrm>
          <a:prstGeom prst="rect">
            <a:avLst/>
          </a:prstGeom>
        </p:spPr>
      </p:pic>
      <p:pic>
        <p:nvPicPr>
          <p:cNvPr id="11" name="Picture 10">
            <a:extLst>
              <a:ext uri="{FF2B5EF4-FFF2-40B4-BE49-F238E27FC236}">
                <a16:creationId xmlns:a16="http://schemas.microsoft.com/office/drawing/2014/main" id="{1F44D2A6-110E-0744-8FF6-4CFE2D567601}"/>
              </a:ext>
            </a:extLst>
          </p:cNvPr>
          <p:cNvPicPr>
            <a:picLocks noChangeAspect="1"/>
          </p:cNvPicPr>
          <p:nvPr/>
        </p:nvPicPr>
        <p:blipFill>
          <a:blip r:embed="rId4"/>
          <a:stretch>
            <a:fillRect/>
          </a:stretch>
        </p:blipFill>
        <p:spPr>
          <a:xfrm>
            <a:off x="4619180" y="342432"/>
            <a:ext cx="3001065" cy="1872000"/>
          </a:xfrm>
          <a:prstGeom prst="rect">
            <a:avLst/>
          </a:prstGeom>
        </p:spPr>
      </p:pic>
      <p:pic>
        <p:nvPicPr>
          <p:cNvPr id="13" name="Picture 12">
            <a:extLst>
              <a:ext uri="{FF2B5EF4-FFF2-40B4-BE49-F238E27FC236}">
                <a16:creationId xmlns:a16="http://schemas.microsoft.com/office/drawing/2014/main" id="{D06B00CD-778D-FE4B-99A1-72AD3E7C307D}"/>
              </a:ext>
            </a:extLst>
          </p:cNvPr>
          <p:cNvPicPr>
            <a:picLocks noChangeAspect="1"/>
          </p:cNvPicPr>
          <p:nvPr/>
        </p:nvPicPr>
        <p:blipFill rotWithShape="1">
          <a:blip r:embed="rId5"/>
          <a:srcRect l="604"/>
          <a:stretch/>
        </p:blipFill>
        <p:spPr>
          <a:xfrm>
            <a:off x="9766309" y="342432"/>
            <a:ext cx="2425691" cy="1872000"/>
          </a:xfrm>
          <a:prstGeom prst="rect">
            <a:avLst/>
          </a:prstGeom>
        </p:spPr>
      </p:pic>
      <p:pic>
        <p:nvPicPr>
          <p:cNvPr id="15" name="Picture 14">
            <a:extLst>
              <a:ext uri="{FF2B5EF4-FFF2-40B4-BE49-F238E27FC236}">
                <a16:creationId xmlns:a16="http://schemas.microsoft.com/office/drawing/2014/main" id="{23B2487D-C827-7D4D-B709-8CA9D589D737}"/>
              </a:ext>
            </a:extLst>
          </p:cNvPr>
          <p:cNvPicPr>
            <a:picLocks noChangeAspect="1"/>
          </p:cNvPicPr>
          <p:nvPr/>
        </p:nvPicPr>
        <p:blipFill>
          <a:blip r:embed="rId6"/>
          <a:stretch>
            <a:fillRect/>
          </a:stretch>
        </p:blipFill>
        <p:spPr>
          <a:xfrm>
            <a:off x="2265161" y="342432"/>
            <a:ext cx="2339293" cy="1872000"/>
          </a:xfrm>
          <a:prstGeom prst="rect">
            <a:avLst/>
          </a:prstGeom>
        </p:spPr>
      </p:pic>
      <p:pic>
        <p:nvPicPr>
          <p:cNvPr id="17" name="Picture 16">
            <a:extLst>
              <a:ext uri="{FF2B5EF4-FFF2-40B4-BE49-F238E27FC236}">
                <a16:creationId xmlns:a16="http://schemas.microsoft.com/office/drawing/2014/main" id="{68A2A081-8C66-504A-B40D-A1C20FE3359C}"/>
              </a:ext>
            </a:extLst>
          </p:cNvPr>
          <p:cNvPicPr>
            <a:picLocks noChangeAspect="1"/>
          </p:cNvPicPr>
          <p:nvPr/>
        </p:nvPicPr>
        <p:blipFill rotWithShape="1">
          <a:blip r:embed="rId7"/>
          <a:srcRect r="9405"/>
          <a:stretch/>
        </p:blipFill>
        <p:spPr>
          <a:xfrm>
            <a:off x="7634972" y="342432"/>
            <a:ext cx="2116610" cy="1872000"/>
          </a:xfrm>
          <a:prstGeom prst="rect">
            <a:avLst/>
          </a:prstGeom>
        </p:spPr>
      </p:pic>
      <p:pic>
        <p:nvPicPr>
          <p:cNvPr id="19" name="Picture 18">
            <a:extLst>
              <a:ext uri="{FF2B5EF4-FFF2-40B4-BE49-F238E27FC236}">
                <a16:creationId xmlns:a16="http://schemas.microsoft.com/office/drawing/2014/main" id="{516F220A-3902-404B-BB77-5DF28D485FDD}"/>
              </a:ext>
            </a:extLst>
          </p:cNvPr>
          <p:cNvPicPr>
            <a:picLocks noChangeAspect="1"/>
          </p:cNvPicPr>
          <p:nvPr/>
        </p:nvPicPr>
        <p:blipFill rotWithShape="1">
          <a:blip r:embed="rId8"/>
          <a:srcRect l="19856"/>
          <a:stretch/>
        </p:blipFill>
        <p:spPr>
          <a:xfrm>
            <a:off x="0" y="342432"/>
            <a:ext cx="2250434" cy="1872000"/>
          </a:xfrm>
          <a:prstGeom prst="rect">
            <a:avLst/>
          </a:prstGeom>
        </p:spPr>
      </p:pic>
    </p:spTree>
    <p:extLst>
      <p:ext uri="{BB962C8B-B14F-4D97-AF65-F5344CB8AC3E}">
        <p14:creationId xmlns:p14="http://schemas.microsoft.com/office/powerpoint/2010/main" val="1513724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AFF703-2A9B-DC4E-A643-2DE462E34749}"/>
              </a:ext>
            </a:extLst>
          </p:cNvPr>
          <p:cNvPicPr>
            <a:picLocks noChangeAspect="1"/>
          </p:cNvPicPr>
          <p:nvPr/>
        </p:nvPicPr>
        <p:blipFill rotWithShape="1">
          <a:blip r:embed="rId2"/>
          <a:srcRect t="-19" b="53"/>
          <a:stretch/>
        </p:blipFill>
        <p:spPr>
          <a:xfrm>
            <a:off x="3352800" y="338531"/>
            <a:ext cx="8839200" cy="5833872"/>
          </a:xfrm>
          <a:prstGeom prst="rect">
            <a:avLst/>
          </a:prstGeom>
        </p:spPr>
      </p:pic>
      <p:pic>
        <p:nvPicPr>
          <p:cNvPr id="9" name="Picture 8">
            <a:extLst>
              <a:ext uri="{FF2B5EF4-FFF2-40B4-BE49-F238E27FC236}">
                <a16:creationId xmlns:a16="http://schemas.microsoft.com/office/drawing/2014/main" id="{39CC0F96-DEB2-A847-A920-DEFD78E4F6EC}"/>
              </a:ext>
            </a:extLst>
          </p:cNvPr>
          <p:cNvPicPr>
            <a:picLocks noChangeAspect="1"/>
          </p:cNvPicPr>
          <p:nvPr/>
        </p:nvPicPr>
        <p:blipFill>
          <a:blip r:embed="rId3"/>
          <a:stretch>
            <a:fillRect/>
          </a:stretch>
        </p:blipFill>
        <p:spPr>
          <a:xfrm>
            <a:off x="340008" y="1274855"/>
            <a:ext cx="2726218" cy="2628853"/>
          </a:xfrm>
          <a:prstGeom prst="rect">
            <a:avLst/>
          </a:prstGeom>
        </p:spPr>
      </p:pic>
      <p:sp>
        <p:nvSpPr>
          <p:cNvPr id="12" name="TextBox 11">
            <a:extLst>
              <a:ext uri="{FF2B5EF4-FFF2-40B4-BE49-F238E27FC236}">
                <a16:creationId xmlns:a16="http://schemas.microsoft.com/office/drawing/2014/main" id="{2A7265C3-7356-EA41-A6BE-8A72BF2022B3}"/>
              </a:ext>
            </a:extLst>
          </p:cNvPr>
          <p:cNvSpPr txBox="1"/>
          <p:nvPr/>
        </p:nvSpPr>
        <p:spPr>
          <a:xfrm>
            <a:off x="428225" y="4535126"/>
            <a:ext cx="2549784" cy="646331"/>
          </a:xfrm>
          <a:prstGeom prst="rect">
            <a:avLst/>
          </a:prstGeom>
          <a:noFill/>
        </p:spPr>
        <p:txBody>
          <a:bodyPr wrap="square" rtlCol="0">
            <a:spAutoFit/>
          </a:bodyPr>
          <a:lstStyle/>
          <a:p>
            <a:pPr algn="ctr"/>
            <a:r>
              <a:rPr lang="en-US" sz="1200" b="1" dirty="0">
                <a:solidFill>
                  <a:srgbClr val="58595B"/>
                </a:solidFill>
                <a:latin typeface="Futura" panose="020B0602020204020303" pitchFamily="34" charset="-79"/>
                <a:cs typeface="Futura" panose="020B0602020204020303" pitchFamily="34" charset="-79"/>
              </a:rPr>
              <a:t>WWW.GFAH.EU</a:t>
            </a:r>
          </a:p>
          <a:p>
            <a:pPr algn="ctr"/>
            <a:endParaRPr lang="en-US" sz="1200" b="1" dirty="0">
              <a:solidFill>
                <a:srgbClr val="58595B"/>
              </a:solidFill>
              <a:latin typeface="Futura" panose="020B0602020204020303" pitchFamily="34" charset="-79"/>
              <a:cs typeface="Futura" panose="020B0602020204020303" pitchFamily="34" charset="-79"/>
            </a:endParaRPr>
          </a:p>
          <a:p>
            <a:pPr algn="ctr"/>
            <a:r>
              <a:rPr lang="en-US" sz="1200" b="1" dirty="0">
                <a:solidFill>
                  <a:srgbClr val="58595B"/>
                </a:solidFill>
                <a:latin typeface="Futura" panose="020B0602020204020303" pitchFamily="34" charset="-79"/>
                <a:cs typeface="Futura" panose="020B0602020204020303" pitchFamily="34" charset="-79"/>
              </a:rPr>
              <a:t>INFO@GFAH.EU</a:t>
            </a:r>
          </a:p>
        </p:txBody>
      </p:sp>
    </p:spTree>
    <p:extLst>
      <p:ext uri="{BB962C8B-B14F-4D97-AF65-F5344CB8AC3E}">
        <p14:creationId xmlns:p14="http://schemas.microsoft.com/office/powerpoint/2010/main" val="37428465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216</Words>
  <Application>Microsoft Office PowerPoint</Application>
  <PresentationFormat>Breitbild</PresentationFormat>
  <Paragraphs>28</Paragraphs>
  <Slides>2</Slides>
  <Notes>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vt:i4>
      </vt:variant>
    </vt:vector>
  </HeadingPairs>
  <TitlesOfParts>
    <vt:vector size="9" baseType="lpstr">
      <vt:lpstr>Arial</vt:lpstr>
      <vt:lpstr>Calibri</vt:lpstr>
      <vt:lpstr>Calibri Light</vt:lpstr>
      <vt:lpstr>Futura</vt:lpstr>
      <vt:lpstr>Futura LT Medium</vt:lpstr>
      <vt:lpstr>Futura Medium</vt:lpstr>
      <vt:lpstr>Office Theme</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VACKOVA, Barbora</dc:creator>
  <cp:keywords>C_Unrestricted</cp:keywords>
  <cp:lastModifiedBy>Liebe-Esmi, Caroline (DI P)</cp:lastModifiedBy>
  <cp:revision>7</cp:revision>
  <dcterms:created xsi:type="dcterms:W3CDTF">2019-11-21T05:52:25Z</dcterms:created>
  <dcterms:modified xsi:type="dcterms:W3CDTF">2020-02-03T09:57:10Z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 Confidentiality">
    <vt:lpwstr>Unrestricted</vt:lpwstr>
  </property>
  <property fmtid="{D5CDD505-2E9C-101B-9397-08002B2CF9AE}" pid="3" name="_AdHocReviewCycleID">
    <vt:i4>-354366761</vt:i4>
  </property>
  <property fmtid="{D5CDD505-2E9C-101B-9397-08002B2CF9AE}" pid="4" name="_NewReviewCycle">
    <vt:lpwstr/>
  </property>
  <property fmtid="{D5CDD505-2E9C-101B-9397-08002B2CF9AE}" pid="5" name="_EmailSubject">
    <vt:lpwstr>Unterlagen Uganda</vt:lpwstr>
  </property>
  <property fmtid="{D5CDD505-2E9C-101B-9397-08002B2CF9AE}" pid="6" name="_AuthorEmail">
    <vt:lpwstr>caroline.liebe@siemens.com</vt:lpwstr>
  </property>
  <property fmtid="{D5CDD505-2E9C-101B-9397-08002B2CF9AE}" pid="7" name="_AuthorEmailDisplayName">
    <vt:lpwstr>Liebe-Esmi, Caroline (DI P)</vt:lpwstr>
  </property>
</Properties>
</file>